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73" r:id="rId5"/>
    <p:sldId id="290" r:id="rId6"/>
    <p:sldId id="291" r:id="rId7"/>
    <p:sldId id="292" r:id="rId8"/>
    <p:sldId id="293" r:id="rId9"/>
    <p:sldId id="295" r:id="rId10"/>
    <p:sldId id="296" r:id="rId11"/>
    <p:sldId id="297" r:id="rId12"/>
    <p:sldId id="298" r:id="rId13"/>
    <p:sldId id="299" r:id="rId14"/>
    <p:sldId id="30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80" d="100"/>
          <a:sy n="80" d="100"/>
        </p:scale>
        <p:origin x="7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2C4A7E-5FFA-496C-9D26-B8139FD9DF93}" type="datetimeFigureOut">
              <a:rPr lang="en-US" smtClean="0"/>
              <a:t>4/11/2022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FA0997-DD95-4517-9C0B-E3BF6DE8B0EA}" type="slidenum">
              <a:rPr lang="en-US" smtClean="0"/>
              <a:t>‹#›</a:t>
            </a:fld>
            <a:endParaRPr lang="en-US"/>
          </a:p>
        </p:txBody>
      </p:sp>
    </p:spTree>
    <p:extLst>
      <p:ext uri="{BB962C8B-B14F-4D97-AF65-F5344CB8AC3E}">
        <p14:creationId xmlns:p14="http://schemas.microsoft.com/office/powerpoint/2010/main" val="3461945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title</a:t>
            </a:r>
          </a:p>
          <a:p>
            <a:r>
              <a:rPr lang="en-US" dirty="0"/>
              <a:t>Name</a:t>
            </a:r>
          </a:p>
          <a:p>
            <a:r>
              <a:rPr lang="en-US" dirty="0"/>
              <a:t>Since the start of covid </a:t>
            </a:r>
          </a:p>
          <a:p>
            <a:r>
              <a:rPr lang="en-US" dirty="0"/>
              <a:t>Regulations implemented </a:t>
            </a:r>
          </a:p>
          <a:p>
            <a:r>
              <a:rPr lang="en-US" dirty="0"/>
              <a:t>What effect</a:t>
            </a:r>
          </a:p>
        </p:txBody>
      </p:sp>
      <p:sp>
        <p:nvSpPr>
          <p:cNvPr id="4" name="Slide Number Placeholder 3"/>
          <p:cNvSpPr>
            <a:spLocks noGrp="1"/>
          </p:cNvSpPr>
          <p:nvPr>
            <p:ph type="sldNum" sz="quarter" idx="5"/>
          </p:nvPr>
        </p:nvSpPr>
        <p:spPr/>
        <p:txBody>
          <a:bodyPr/>
          <a:lstStyle/>
          <a:p>
            <a:fld id="{9CFA0997-DD95-4517-9C0B-E3BF6DE8B0EA}" type="slidenum">
              <a:rPr lang="en-US" smtClean="0"/>
              <a:t>1</a:t>
            </a:fld>
            <a:endParaRPr lang="en-US"/>
          </a:p>
        </p:txBody>
      </p:sp>
    </p:spTree>
    <p:extLst>
      <p:ext uri="{BB962C8B-B14F-4D97-AF65-F5344CB8AC3E}">
        <p14:creationId xmlns:p14="http://schemas.microsoft.com/office/powerpoint/2010/main" val="3179378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regulations implemented include mask mandates, gathering bans, restaurant restrictions and stay at home </a:t>
            </a:r>
            <a:r>
              <a:rPr lang="en-US" dirty="0" err="1"/>
              <a:t>oreders</a:t>
            </a:r>
            <a:r>
              <a:rPr lang="en-US" dirty="0"/>
              <a:t>.</a:t>
            </a:r>
          </a:p>
          <a:p>
            <a:r>
              <a:rPr lang="en-US" dirty="0"/>
              <a:t>These regulations have </a:t>
            </a:r>
            <a:r>
              <a:rPr lang="en-US" dirty="0" err="1"/>
              <a:t>benn</a:t>
            </a:r>
            <a:r>
              <a:rPr lang="en-US" dirty="0"/>
              <a:t> implemented to various </a:t>
            </a:r>
            <a:r>
              <a:rPr lang="en-US" dirty="0" err="1"/>
              <a:t>severitys</a:t>
            </a:r>
            <a:r>
              <a:rPr lang="en-US" dirty="0"/>
              <a:t>. </a:t>
            </a:r>
          </a:p>
        </p:txBody>
      </p:sp>
      <p:sp>
        <p:nvSpPr>
          <p:cNvPr id="4" name="Slide Number Placeholder 3"/>
          <p:cNvSpPr>
            <a:spLocks noGrp="1"/>
          </p:cNvSpPr>
          <p:nvPr>
            <p:ph type="sldNum" sz="quarter" idx="5"/>
          </p:nvPr>
        </p:nvSpPr>
        <p:spPr/>
        <p:txBody>
          <a:bodyPr/>
          <a:lstStyle/>
          <a:p>
            <a:fld id="{9CFA0997-DD95-4517-9C0B-E3BF6DE8B0EA}" type="slidenum">
              <a:rPr lang="en-US" smtClean="0"/>
              <a:t>2</a:t>
            </a:fld>
            <a:endParaRPr lang="en-US"/>
          </a:p>
        </p:txBody>
      </p:sp>
    </p:spTree>
    <p:extLst>
      <p:ext uri="{BB962C8B-B14F-4D97-AF65-F5344CB8AC3E}">
        <p14:creationId xmlns:p14="http://schemas.microsoft.com/office/powerpoint/2010/main" val="1680293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the order code which increases in severity as the number rises and the order rules are used in this study.</a:t>
            </a:r>
          </a:p>
        </p:txBody>
      </p:sp>
      <p:sp>
        <p:nvSpPr>
          <p:cNvPr id="4" name="Slide Number Placeholder 3"/>
          <p:cNvSpPr>
            <a:spLocks noGrp="1"/>
          </p:cNvSpPr>
          <p:nvPr>
            <p:ph type="sldNum" sz="quarter" idx="5"/>
          </p:nvPr>
        </p:nvSpPr>
        <p:spPr/>
        <p:txBody>
          <a:bodyPr/>
          <a:lstStyle/>
          <a:p>
            <a:fld id="{9CFA0997-DD95-4517-9C0B-E3BF6DE8B0EA}" type="slidenum">
              <a:rPr lang="en-US" smtClean="0"/>
              <a:t>3</a:t>
            </a:fld>
            <a:endParaRPr lang="en-US"/>
          </a:p>
        </p:txBody>
      </p:sp>
    </p:spTree>
    <p:extLst>
      <p:ext uri="{BB962C8B-B14F-4D97-AF65-F5344CB8AC3E}">
        <p14:creationId xmlns:p14="http://schemas.microsoft.com/office/powerpoint/2010/main" val="861400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daily new cases as reported by the states are used. </a:t>
            </a:r>
          </a:p>
        </p:txBody>
      </p:sp>
      <p:sp>
        <p:nvSpPr>
          <p:cNvPr id="4" name="Slide Number Placeholder 3"/>
          <p:cNvSpPr>
            <a:spLocks noGrp="1"/>
          </p:cNvSpPr>
          <p:nvPr>
            <p:ph type="sldNum" sz="quarter" idx="5"/>
          </p:nvPr>
        </p:nvSpPr>
        <p:spPr/>
        <p:txBody>
          <a:bodyPr/>
          <a:lstStyle/>
          <a:p>
            <a:fld id="{9CFA0997-DD95-4517-9C0B-E3BF6DE8B0EA}" type="slidenum">
              <a:rPr lang="en-US" smtClean="0"/>
              <a:t>4</a:t>
            </a:fld>
            <a:endParaRPr lang="en-US"/>
          </a:p>
        </p:txBody>
      </p:sp>
    </p:spTree>
    <p:extLst>
      <p:ext uri="{BB962C8B-B14F-4D97-AF65-F5344CB8AC3E}">
        <p14:creationId xmlns:p14="http://schemas.microsoft.com/office/powerpoint/2010/main" val="291406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an attempt to create a model to predict daily deaths using </a:t>
            </a:r>
            <a:r>
              <a:rPr lang="en-US" dirty="0" err="1"/>
              <a:t>statsmodels</a:t>
            </a:r>
            <a:r>
              <a:rPr lang="en-US" dirty="0"/>
              <a:t> </a:t>
            </a:r>
            <a:r>
              <a:rPr lang="en-US" dirty="0" err="1"/>
              <a:t>sarimax</a:t>
            </a:r>
            <a:r>
              <a:rPr lang="en-US" dirty="0"/>
              <a:t> on the La county data the f2 score was just 0.103</a:t>
            </a:r>
          </a:p>
          <a:p>
            <a:r>
              <a:rPr lang="en-US" dirty="0"/>
              <a:t>This model included restrictions </a:t>
            </a:r>
          </a:p>
        </p:txBody>
      </p:sp>
      <p:sp>
        <p:nvSpPr>
          <p:cNvPr id="4" name="Slide Number Placeholder 3"/>
          <p:cNvSpPr>
            <a:spLocks noGrp="1"/>
          </p:cNvSpPr>
          <p:nvPr>
            <p:ph type="sldNum" sz="quarter" idx="5"/>
          </p:nvPr>
        </p:nvSpPr>
        <p:spPr/>
        <p:txBody>
          <a:bodyPr/>
          <a:lstStyle/>
          <a:p>
            <a:fld id="{9CFA0997-DD95-4517-9C0B-E3BF6DE8B0EA}" type="slidenum">
              <a:rPr lang="en-US" smtClean="0"/>
              <a:t>5</a:t>
            </a:fld>
            <a:endParaRPr lang="en-US"/>
          </a:p>
        </p:txBody>
      </p:sp>
    </p:spTree>
    <p:extLst>
      <p:ext uri="{BB962C8B-B14F-4D97-AF65-F5344CB8AC3E}">
        <p14:creationId xmlns:p14="http://schemas.microsoft.com/office/powerpoint/2010/main" val="2340381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restrictions were removed as a predictor the r2 score drops to 0.0795. The average </a:t>
            </a:r>
            <a:r>
              <a:rPr lang="en-US" dirty="0" err="1"/>
              <a:t>socres</a:t>
            </a:r>
            <a:r>
              <a:rPr lang="en-US" dirty="0"/>
              <a:t> for all counties are even lower. Including or removing restrictions has little to no effect.</a:t>
            </a:r>
          </a:p>
        </p:txBody>
      </p:sp>
      <p:sp>
        <p:nvSpPr>
          <p:cNvPr id="4" name="Slide Number Placeholder 3"/>
          <p:cNvSpPr>
            <a:spLocks noGrp="1"/>
          </p:cNvSpPr>
          <p:nvPr>
            <p:ph type="sldNum" sz="quarter" idx="5"/>
          </p:nvPr>
        </p:nvSpPr>
        <p:spPr/>
        <p:txBody>
          <a:bodyPr/>
          <a:lstStyle/>
          <a:p>
            <a:fld id="{9CFA0997-DD95-4517-9C0B-E3BF6DE8B0EA}" type="slidenum">
              <a:rPr lang="en-US" smtClean="0"/>
              <a:t>6</a:t>
            </a:fld>
            <a:endParaRPr lang="en-US"/>
          </a:p>
        </p:txBody>
      </p:sp>
    </p:spTree>
    <p:extLst>
      <p:ext uri="{BB962C8B-B14F-4D97-AF65-F5344CB8AC3E}">
        <p14:creationId xmlns:p14="http://schemas.microsoft.com/office/powerpoint/2010/main" val="3355187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slight negative correlation …..</a:t>
            </a:r>
          </a:p>
          <a:p>
            <a:r>
              <a:rPr lang="en-US" dirty="0"/>
              <a:t>This measure is achieved …..</a:t>
            </a:r>
          </a:p>
        </p:txBody>
      </p:sp>
      <p:sp>
        <p:nvSpPr>
          <p:cNvPr id="4" name="Slide Number Placeholder 3"/>
          <p:cNvSpPr>
            <a:spLocks noGrp="1"/>
          </p:cNvSpPr>
          <p:nvPr>
            <p:ph type="sldNum" sz="quarter" idx="5"/>
          </p:nvPr>
        </p:nvSpPr>
        <p:spPr/>
        <p:txBody>
          <a:bodyPr/>
          <a:lstStyle/>
          <a:p>
            <a:fld id="{9CFA0997-DD95-4517-9C0B-E3BF6DE8B0EA}" type="slidenum">
              <a:rPr lang="en-US" smtClean="0"/>
              <a:t>7</a:t>
            </a:fld>
            <a:endParaRPr lang="en-US"/>
          </a:p>
        </p:txBody>
      </p:sp>
    </p:spTree>
    <p:extLst>
      <p:ext uri="{BB962C8B-B14F-4D97-AF65-F5344CB8AC3E}">
        <p14:creationId xmlns:p14="http://schemas.microsoft.com/office/powerpoint/2010/main" val="3854778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analysis may be </a:t>
            </a:r>
            <a:r>
              <a:rPr lang="en-US" dirty="0" err="1"/>
              <a:t>warented</a:t>
            </a:r>
            <a:r>
              <a:rPr lang="en-US" dirty="0"/>
              <a:t> to determine the best level</a:t>
            </a:r>
          </a:p>
        </p:txBody>
      </p:sp>
      <p:sp>
        <p:nvSpPr>
          <p:cNvPr id="4" name="Slide Number Placeholder 3"/>
          <p:cNvSpPr>
            <a:spLocks noGrp="1"/>
          </p:cNvSpPr>
          <p:nvPr>
            <p:ph type="sldNum" sz="quarter" idx="5"/>
          </p:nvPr>
        </p:nvSpPr>
        <p:spPr/>
        <p:txBody>
          <a:bodyPr/>
          <a:lstStyle/>
          <a:p>
            <a:fld id="{9CFA0997-DD95-4517-9C0B-E3BF6DE8B0EA}" type="slidenum">
              <a:rPr lang="en-US" smtClean="0"/>
              <a:t>8</a:t>
            </a:fld>
            <a:endParaRPr lang="en-US"/>
          </a:p>
        </p:txBody>
      </p:sp>
    </p:spTree>
    <p:extLst>
      <p:ext uri="{BB962C8B-B14F-4D97-AF65-F5344CB8AC3E}">
        <p14:creationId xmlns:p14="http://schemas.microsoft.com/office/powerpoint/2010/main" val="2890147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re appears to be some benefit ..</a:t>
            </a:r>
          </a:p>
          <a:p>
            <a:r>
              <a:rPr lang="en-US" dirty="0"/>
              <a:t>Better models needed ..</a:t>
            </a:r>
          </a:p>
          <a:p>
            <a:r>
              <a:rPr lang="en-US" dirty="0"/>
              <a:t>Once </a:t>
            </a:r>
            <a:r>
              <a:rPr lang="en-US" dirty="0" err="1"/>
              <a:t>accucracy</a:t>
            </a:r>
            <a:r>
              <a:rPr lang="en-US"/>
              <a:t> ….</a:t>
            </a:r>
          </a:p>
        </p:txBody>
      </p:sp>
      <p:sp>
        <p:nvSpPr>
          <p:cNvPr id="4" name="Slide Number Placeholder 3"/>
          <p:cNvSpPr>
            <a:spLocks noGrp="1"/>
          </p:cNvSpPr>
          <p:nvPr>
            <p:ph type="sldNum" sz="quarter" idx="5"/>
          </p:nvPr>
        </p:nvSpPr>
        <p:spPr/>
        <p:txBody>
          <a:bodyPr/>
          <a:lstStyle/>
          <a:p>
            <a:fld id="{9CFA0997-DD95-4517-9C0B-E3BF6DE8B0EA}" type="slidenum">
              <a:rPr lang="en-US" smtClean="0"/>
              <a:t>9</a:t>
            </a:fld>
            <a:endParaRPr lang="en-US"/>
          </a:p>
        </p:txBody>
      </p:sp>
    </p:spTree>
    <p:extLst>
      <p:ext uri="{BB962C8B-B14F-4D97-AF65-F5344CB8AC3E}">
        <p14:creationId xmlns:p14="http://schemas.microsoft.com/office/powerpoint/2010/main" val="1140344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4/11/2022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4/11/2022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4/11/2022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4/11/2022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4/11/2022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4/11/2022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4/11/2022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4/11/2022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453302" y="457200"/>
            <a:ext cx="7588885" cy="5899650"/>
          </a:xfrm>
          <a:prstGeom prst="rect">
            <a:avLst/>
          </a:prstGeom>
        </p:spPr>
      </p:pic>
      <p:sp>
        <p:nvSpPr>
          <p:cNvPr id="40" name="Rectangle 39">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372723" y="850791"/>
            <a:ext cx="3202016" cy="4198288"/>
          </a:xfrm>
        </p:spPr>
        <p:txBody>
          <a:bodyPr anchor="ctr">
            <a:normAutofit/>
          </a:bodyPr>
          <a:lstStyle/>
          <a:p>
            <a:r>
              <a:rPr lang="en-US" sz="3600" dirty="0">
                <a:solidFill>
                  <a:srgbClr val="FFFFFF"/>
                </a:solidFill>
              </a:rPr>
              <a:t>Covid – 19 Restrictions and their effect on the spread of the virus</a:t>
            </a:r>
          </a:p>
        </p:txBody>
      </p:sp>
      <p:sp>
        <p:nvSpPr>
          <p:cNvPr id="42" name="Rectangle 41">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a:bodyPr>
          <a:lstStyle/>
          <a:p>
            <a:r>
              <a:rPr lang="en-US" sz="1800" dirty="0">
                <a:solidFill>
                  <a:srgbClr val="FFFFFF">
                    <a:alpha val="75000"/>
                  </a:srgbClr>
                </a:solidFill>
              </a:rPr>
              <a:t>Aaron Kohn</a:t>
            </a:r>
          </a:p>
        </p:txBody>
      </p:sp>
      <p:pic>
        <p:nvPicPr>
          <p:cNvPr id="5" name="Audio 4">
            <a:hlinkClick r:id="" action="ppaction://media"/>
            <a:extLst>
              <a:ext uri="{FF2B5EF4-FFF2-40B4-BE49-F238E27FC236}">
                <a16:creationId xmlns:a16="http://schemas.microsoft.com/office/drawing/2014/main" id="{69141998-C713-41EB-8F17-9D060D8D25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24003712"/>
      </p:ext>
    </p:extLst>
  </p:cSld>
  <p:clrMapOvr>
    <a:masterClrMapping/>
  </p:clrMapOvr>
  <mc:AlternateContent xmlns:mc="http://schemas.openxmlformats.org/markup-compatibility/2006">
    <mc:Choice xmlns:p14="http://schemas.microsoft.com/office/powerpoint/2010/main" Requires="p14">
      <p:transition spd="slow" p14:dur="2000" advTm="20931"/>
    </mc:Choice>
    <mc:Fallback>
      <p:transition spd="slow" advTm="20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5CA66-71A7-44B4-BE30-EB62E6B1F76F}"/>
              </a:ext>
            </a:extLst>
          </p:cNvPr>
          <p:cNvSpPr>
            <a:spLocks noGrp="1"/>
          </p:cNvSpPr>
          <p:nvPr>
            <p:ph type="title"/>
          </p:nvPr>
        </p:nvSpPr>
        <p:spPr/>
        <p:txBody>
          <a:bodyPr/>
          <a:lstStyle/>
          <a:p>
            <a:pPr algn="ctr"/>
            <a:r>
              <a:rPr lang="en-US" sz="2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Questions</a:t>
            </a:r>
            <a:br>
              <a:rPr lang="en-US" sz="2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US" dirty="0"/>
          </a:p>
        </p:txBody>
      </p:sp>
      <p:sp>
        <p:nvSpPr>
          <p:cNvPr id="3" name="TextBox 2">
            <a:extLst>
              <a:ext uri="{FF2B5EF4-FFF2-40B4-BE49-F238E27FC236}">
                <a16:creationId xmlns:a16="http://schemas.microsoft.com/office/drawing/2014/main" id="{439C73F6-B660-42A2-BD53-E314AC6BCD65}"/>
              </a:ext>
            </a:extLst>
          </p:cNvPr>
          <p:cNvSpPr txBox="1"/>
          <p:nvPr/>
        </p:nvSpPr>
        <p:spPr>
          <a:xfrm>
            <a:off x="575894" y="2000250"/>
            <a:ext cx="11358931" cy="4524637"/>
          </a:xfrm>
          <a:prstGeom prst="rect">
            <a:avLst/>
          </a:prstGeom>
          <a:noFill/>
        </p:spPr>
        <p:txBody>
          <a:bodyPr wrap="square" rtlCol="0">
            <a:spAutoFit/>
          </a:bodyPr>
          <a:lstStyle/>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Why was the target value of new cases chosen above other variables?</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This value was chosen despite some concern regarding the way testing was initially done. New cases was chosen over new deaths since smaller counties have larger stretches </a:t>
            </a:r>
            <a:r>
              <a:rPr lang="en-US" i="1" dirty="0">
                <a:latin typeface="Calibri" panose="020F0502020204030204" pitchFamily="34" charset="0"/>
                <a:ea typeface="Calibri" panose="020F0502020204030204" pitchFamily="34" charset="0"/>
                <a:cs typeface="Arial" panose="020B0604020202020204" pitchFamily="34" charset="0"/>
              </a:rPr>
              <a:t>w</a:t>
            </a:r>
            <a:r>
              <a:rPr lang="en-US" sz="1800" i="1" dirty="0">
                <a:effectLst/>
                <a:latin typeface="Calibri" panose="020F0502020204030204" pitchFamily="34" charset="0"/>
                <a:ea typeface="Calibri" panose="020F0502020204030204" pitchFamily="34" charset="0"/>
                <a:cs typeface="Arial" panose="020B0604020202020204" pitchFamily="34" charset="0"/>
              </a:rPr>
              <a:t>ith reports of no deaths.</a:t>
            </a:r>
          </a:p>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How accurate and reliable is the data?</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The data is as reported to the Center for disease control by the states. There may some concern regarding different standards of reporting by different states.</a:t>
            </a:r>
          </a:p>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Are state testing guidelines controlled for?</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All data</a:t>
            </a:r>
            <a:r>
              <a:rPr lang="en-US" i="1" dirty="0">
                <a:latin typeface="Calibri" panose="020F0502020204030204" pitchFamily="34" charset="0"/>
                <a:ea typeface="Calibri" panose="020F0502020204030204" pitchFamily="34" charset="0"/>
                <a:cs typeface="Arial" panose="020B0604020202020204" pitchFamily="34" charset="0"/>
              </a:rPr>
              <a:t> is as reported by the states. No other factors are taken into account other than the mandates.</a:t>
            </a:r>
            <a:endParaRPr lang="en-US" sz="1800" i="1"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How does interstate travel affect the results?</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No consideration has been made for travel. It is unclear if tests preformed on those from outside the county are reported as part of the county of residence or where the test was preformed.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What role do federal guidelines play?</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The guidelines used for the study are the ones in effect at that time. If federal guidelines overrule local laws then it would be reflected in the data for the county.</a:t>
            </a:r>
          </a:p>
          <a:p>
            <a:pPr marL="342900" marR="0" lvl="0" indent="-342900">
              <a:lnSpc>
                <a:spcPct val="107000"/>
              </a:lnSpc>
              <a:spcBef>
                <a:spcPts val="0"/>
              </a:spcBef>
              <a:spcAft>
                <a:spcPts val="0"/>
              </a:spcAft>
              <a:buFont typeface="+mj-lt"/>
              <a:buAutoNum type="arabicPeriod"/>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825738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C264-D648-4D63-BF4A-D9A26B0E0F62}"/>
              </a:ext>
            </a:extLst>
          </p:cNvPr>
          <p:cNvSpPr>
            <a:spLocks noGrp="1"/>
          </p:cNvSpPr>
          <p:nvPr>
            <p:ph type="title"/>
          </p:nvPr>
        </p:nvSpPr>
        <p:spPr/>
        <p:txBody>
          <a:bodyPr/>
          <a:lstStyle/>
          <a:p>
            <a:pPr algn="ctr"/>
            <a:r>
              <a:rPr lang="en-US" sz="2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Questions</a:t>
            </a:r>
            <a:endParaRPr lang="en-US" dirty="0"/>
          </a:p>
        </p:txBody>
      </p:sp>
      <p:sp>
        <p:nvSpPr>
          <p:cNvPr id="4" name="TextBox 3">
            <a:extLst>
              <a:ext uri="{FF2B5EF4-FFF2-40B4-BE49-F238E27FC236}">
                <a16:creationId xmlns:a16="http://schemas.microsoft.com/office/drawing/2014/main" id="{8260E0B7-C76A-4864-BA19-E010FA4E985E}"/>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EC7245CD-74C7-4534-8AC4-4F983F4BFC61}"/>
              </a:ext>
            </a:extLst>
          </p:cNvPr>
          <p:cNvSpPr txBox="1"/>
          <p:nvPr/>
        </p:nvSpPr>
        <p:spPr>
          <a:xfrm>
            <a:off x="575894" y="1847850"/>
            <a:ext cx="11216055" cy="3738139"/>
          </a:xfrm>
          <a:prstGeom prst="rect">
            <a:avLst/>
          </a:prstGeom>
          <a:noFill/>
        </p:spPr>
        <p:txBody>
          <a:bodyPr wrap="square" rtlCol="0">
            <a:spAutoFit/>
          </a:bodyPr>
          <a:lstStyle/>
          <a:p>
            <a:pPr marL="342900" marR="0" lvl="0" indent="-342900">
              <a:lnSpc>
                <a:spcPct val="107000"/>
              </a:lnSpc>
              <a:spcBef>
                <a:spcPts val="0"/>
              </a:spcBef>
              <a:spcAft>
                <a:spcPts val="0"/>
              </a:spcAft>
              <a:buFont typeface="+mj-lt"/>
              <a:buAutoNum type="arabicPeriod" startAt="6"/>
            </a:pPr>
            <a:r>
              <a:rPr lang="en-US" sz="1800" dirty="0">
                <a:effectLst/>
                <a:latin typeface="Calibri" panose="020F0502020204030204" pitchFamily="34" charset="0"/>
                <a:ea typeface="Calibri" panose="020F0502020204030204" pitchFamily="34" charset="0"/>
                <a:cs typeface="Arial" panose="020B0604020202020204" pitchFamily="34" charset="0"/>
              </a:rPr>
              <a:t>Are penalties for mandates accounted for?</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i="1" dirty="0">
                <a:latin typeface="Calibri" panose="020F0502020204030204" pitchFamily="34" charset="0"/>
                <a:ea typeface="Calibri" panose="020F0502020204030204" pitchFamily="34" charset="0"/>
                <a:cs typeface="Arial" panose="020B0604020202020204" pitchFamily="34" charset="0"/>
              </a:rPr>
              <a:t>No. How the mandates are enforced was not part of the data.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startAt="6"/>
            </a:pPr>
            <a:r>
              <a:rPr lang="en-US" sz="1800" dirty="0">
                <a:effectLst/>
                <a:latin typeface="Calibri" panose="020F0502020204030204" pitchFamily="34" charset="0"/>
                <a:ea typeface="Calibri" panose="020F0502020204030204" pitchFamily="34" charset="0"/>
                <a:cs typeface="Arial" panose="020B0604020202020204" pitchFamily="34" charset="0"/>
              </a:rPr>
              <a:t>What effect does average age of population have?</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Age was not used in this study.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startAt="6"/>
            </a:pPr>
            <a:r>
              <a:rPr lang="en-US" sz="1800" dirty="0">
                <a:effectLst/>
                <a:latin typeface="Calibri" panose="020F0502020204030204" pitchFamily="34" charset="0"/>
                <a:ea typeface="Calibri" panose="020F0502020204030204" pitchFamily="34" charset="0"/>
                <a:cs typeface="Arial" panose="020B0604020202020204" pitchFamily="34" charset="0"/>
              </a:rPr>
              <a:t>Is it possible to predict the number of cases for a county if no regulations had been implemented?</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The low performance level of the model, has ruled out the benefits of such an attempt.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startAt="6"/>
            </a:pPr>
            <a:r>
              <a:rPr lang="en-US" sz="1800" dirty="0">
                <a:effectLst/>
                <a:latin typeface="Calibri" panose="020F0502020204030204" pitchFamily="34" charset="0"/>
                <a:ea typeface="Calibri" panose="020F0502020204030204" pitchFamily="34" charset="0"/>
                <a:cs typeface="Arial" panose="020B0604020202020204" pitchFamily="34" charset="0"/>
              </a:rPr>
              <a:t>If a modest or very low benefit is determined would the regulation still be recommended?</a:t>
            </a:r>
            <a:br>
              <a:rPr lang="en-US" sz="1800" dirty="0">
                <a:effectLst/>
                <a:latin typeface="Calibri" panose="020F0502020204030204" pitchFamily="34" charset="0"/>
                <a:ea typeface="Calibri" panose="020F0502020204030204" pitchFamily="34" charset="0"/>
                <a:cs typeface="Arial" panose="020B0604020202020204" pitchFamily="34" charset="0"/>
              </a:rPr>
            </a:br>
            <a:r>
              <a:rPr lang="en-US" sz="1800" i="1" dirty="0">
                <a:effectLst/>
                <a:latin typeface="Calibri" panose="020F0502020204030204" pitchFamily="34" charset="0"/>
                <a:ea typeface="Calibri" panose="020F0502020204030204" pitchFamily="34" charset="0"/>
                <a:cs typeface="Arial" panose="020B0604020202020204" pitchFamily="34" charset="0"/>
              </a:rPr>
              <a:t>Obviously</a:t>
            </a:r>
            <a:r>
              <a:rPr lang="en-US" i="1" dirty="0">
                <a:latin typeface="Calibri" panose="020F0502020204030204" pitchFamily="34" charset="0"/>
                <a:ea typeface="Calibri" panose="020F0502020204030204" pitchFamily="34" charset="0"/>
                <a:cs typeface="Arial" panose="020B0604020202020204" pitchFamily="34" charset="0"/>
              </a:rPr>
              <a:t>, the value of a life cannot be measured. However, modeling against economic effects and other costs would aid in such decisions.</a:t>
            </a:r>
          </a:p>
          <a:p>
            <a:pPr marL="342900" indent="-342900">
              <a:lnSpc>
                <a:spcPct val="107000"/>
              </a:lnSpc>
              <a:spcAft>
                <a:spcPts val="800"/>
              </a:spcAft>
              <a:buFont typeface="+mj-lt"/>
              <a:buAutoNum type="arabicPeriod" startAt="6"/>
            </a:pPr>
            <a:r>
              <a:rPr lang="en-US" sz="1800" dirty="0">
                <a:effectLst/>
                <a:latin typeface="Calibri" panose="020F0502020204030204" pitchFamily="34" charset="0"/>
                <a:ea typeface="Calibri" panose="020F0502020204030204" pitchFamily="34" charset="0"/>
                <a:cs typeface="Arial" panose="020B0604020202020204" pitchFamily="34" charset="0"/>
              </a:rPr>
              <a:t>Are mandates enacted as a result of case numbers?</a:t>
            </a:r>
            <a:br>
              <a:rPr lang="en-US" i="1" dirty="0">
                <a:latin typeface="Calibri" panose="020F0502020204030204" pitchFamily="34" charset="0"/>
                <a:ea typeface="Calibri" panose="020F0502020204030204" pitchFamily="34" charset="0"/>
                <a:cs typeface="Arial" panose="020B0604020202020204" pitchFamily="34" charset="0"/>
              </a:rPr>
            </a:br>
            <a:r>
              <a:rPr lang="en-US" i="1" dirty="0">
                <a:latin typeface="Calibri" panose="020F0502020204030204" pitchFamily="34" charset="0"/>
                <a:ea typeface="Calibri" panose="020F0502020204030204" pitchFamily="34" charset="0"/>
                <a:cs typeface="Arial" panose="020B0604020202020204" pitchFamily="34" charset="0"/>
              </a:rPr>
              <a:t>It can be assumed that to some extent yes. Still there appears to a correlation between lower case rates and stricter regulations. </a:t>
            </a:r>
            <a:r>
              <a:rPr lang="en-US" i="1">
                <a:latin typeface="Calibri" panose="020F0502020204030204" pitchFamily="34" charset="0"/>
                <a:ea typeface="Calibri" panose="020F0502020204030204" pitchFamily="34" charset="0"/>
                <a:cs typeface="Arial" panose="020B0604020202020204" pitchFamily="34" charset="0"/>
              </a:rPr>
              <a:t>However, </a:t>
            </a:r>
            <a:r>
              <a:rPr lang="en-US" i="1" dirty="0">
                <a:latin typeface="Calibri" panose="020F0502020204030204" pitchFamily="34" charset="0"/>
                <a:ea typeface="Calibri" panose="020F0502020204030204" pitchFamily="34" charset="0"/>
                <a:cs typeface="Arial" panose="020B0604020202020204" pitchFamily="34" charset="0"/>
              </a:rPr>
              <a:t>it may be a result of lower initial reporting numbers as </a:t>
            </a:r>
            <a:r>
              <a:rPr lang="en-US" i="1">
                <a:latin typeface="Calibri" panose="020F0502020204030204" pitchFamily="34" charset="0"/>
                <a:ea typeface="Calibri" panose="020F0502020204030204" pitchFamily="34" charset="0"/>
                <a:cs typeface="Arial" panose="020B0604020202020204" pitchFamily="34" charset="0"/>
              </a:rPr>
              <a:t>discussed earlier.</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47543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1E3873-1963-4869-91B2-C8A50515F48C}"/>
              </a:ext>
            </a:extLst>
          </p:cNvPr>
          <p:cNvSpPr txBox="1"/>
          <p:nvPr/>
        </p:nvSpPr>
        <p:spPr>
          <a:xfrm>
            <a:off x="585788" y="757238"/>
            <a:ext cx="11344275" cy="4832092"/>
          </a:xfrm>
          <a:prstGeom prst="rect">
            <a:avLst/>
          </a:prstGeom>
          <a:noFill/>
        </p:spPr>
        <p:txBody>
          <a:bodyPr wrap="square" rtlCol="0">
            <a:spAutoFit/>
          </a:bodyPr>
          <a:lstStyle/>
          <a:p>
            <a:pPr marL="285750" indent="-285750">
              <a:buFont typeface="Arial" panose="020B0604020202020204" pitchFamily="34" charset="0"/>
              <a:buChar char="•"/>
            </a:pPr>
            <a:r>
              <a:rPr lang="en-US" sz="3200" dirty="0"/>
              <a:t>Mask Mandates</a:t>
            </a:r>
            <a:br>
              <a:rPr lang="en-US" sz="3200" dirty="0"/>
            </a:br>
            <a:r>
              <a:rPr lang="en-US" sz="2000" dirty="0"/>
              <a:t>0 = No mandate</a:t>
            </a:r>
            <a:br>
              <a:rPr lang="en-US" sz="2000" dirty="0"/>
            </a:br>
            <a:r>
              <a:rPr lang="en-US" sz="2000" dirty="0"/>
              <a:t>1 = Mandated</a:t>
            </a:r>
          </a:p>
          <a:p>
            <a:endParaRPr lang="en-US" sz="3200" dirty="0"/>
          </a:p>
          <a:p>
            <a:pPr marL="285750" indent="-285750">
              <a:buFont typeface="Arial" panose="020B0604020202020204" pitchFamily="34" charset="0"/>
              <a:buChar char="•"/>
            </a:pPr>
            <a:r>
              <a:rPr lang="en-US" sz="3200" dirty="0"/>
              <a:t>Gathering Bans</a:t>
            </a:r>
            <a:br>
              <a:rPr lang="en-US" sz="3200" dirty="0"/>
            </a:br>
            <a:r>
              <a:rPr lang="en-US" sz="2000" dirty="0"/>
              <a:t>0 = No Ban.</a:t>
            </a:r>
            <a:br>
              <a:rPr lang="en-US" sz="2000" dirty="0"/>
            </a:br>
            <a:r>
              <a:rPr lang="en-US" sz="2000" dirty="0"/>
              <a:t>1 = Bans over 101 People. </a:t>
            </a:r>
            <a:br>
              <a:rPr lang="en-US" sz="2000" dirty="0"/>
            </a:br>
            <a:r>
              <a:rPr lang="en-US" sz="2000" dirty="0"/>
              <a:t>2 = Bans 51 – 100 People.</a:t>
            </a:r>
            <a:br>
              <a:rPr lang="en-US" sz="2000" dirty="0"/>
            </a:br>
            <a:r>
              <a:rPr lang="en-US" sz="2000" dirty="0"/>
              <a:t>3 = Bans 26 – 50 People.</a:t>
            </a:r>
            <a:br>
              <a:rPr lang="en-US" sz="2000" dirty="0"/>
            </a:br>
            <a:r>
              <a:rPr lang="en-US" sz="2000" dirty="0"/>
              <a:t>4 = Bans 11 – 25 People.</a:t>
            </a:r>
            <a:br>
              <a:rPr lang="en-US" sz="2000" dirty="0"/>
            </a:br>
            <a:r>
              <a:rPr lang="en-US" sz="2000" dirty="0"/>
              <a:t>5 = Bans 1 – 10 People.</a:t>
            </a:r>
            <a:br>
              <a:rPr lang="en-US" sz="2000" dirty="0"/>
            </a:br>
            <a:r>
              <a:rPr lang="en-US" sz="2000" dirty="0"/>
              <a:t>6 = Bans all gatherings.</a:t>
            </a:r>
            <a:br>
              <a:rPr lang="en-US" sz="2000" dirty="0"/>
            </a:br>
            <a:endParaRPr lang="en-US" sz="3200" dirty="0"/>
          </a:p>
        </p:txBody>
      </p:sp>
      <p:pic>
        <p:nvPicPr>
          <p:cNvPr id="2" name="Audio 1">
            <a:hlinkClick r:id="" action="ppaction://media"/>
            <a:extLst>
              <a:ext uri="{FF2B5EF4-FFF2-40B4-BE49-F238E27FC236}">
                <a16:creationId xmlns:a16="http://schemas.microsoft.com/office/drawing/2014/main" id="{BF5F121A-9985-4345-B282-F9DE5C5B45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75687705"/>
      </p:ext>
    </p:extLst>
  </p:cSld>
  <p:clrMapOvr>
    <a:masterClrMapping/>
  </p:clrMapOvr>
  <mc:AlternateContent xmlns:mc="http://schemas.openxmlformats.org/markup-compatibility/2006">
    <mc:Choice xmlns:p14="http://schemas.microsoft.com/office/powerpoint/2010/main" Requires="p14">
      <p:transition spd="slow" p14:dur="2000" advTm="23787"/>
    </mc:Choice>
    <mc:Fallback>
      <p:transition spd="slow" advTm="23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1E3873-1963-4869-91B2-C8A50515F48C}"/>
              </a:ext>
            </a:extLst>
          </p:cNvPr>
          <p:cNvSpPr txBox="1"/>
          <p:nvPr/>
        </p:nvSpPr>
        <p:spPr>
          <a:xfrm>
            <a:off x="585788" y="757238"/>
            <a:ext cx="11344275" cy="5940088"/>
          </a:xfrm>
          <a:prstGeom prst="rect">
            <a:avLst/>
          </a:prstGeom>
          <a:noFill/>
        </p:spPr>
        <p:txBody>
          <a:bodyPr wrap="square" rtlCol="0">
            <a:spAutoFit/>
          </a:bodyPr>
          <a:lstStyle/>
          <a:p>
            <a:pPr marL="285750" indent="-285750">
              <a:buFont typeface="Arial" panose="020B0604020202020204" pitchFamily="34" charset="0"/>
              <a:buChar char="•"/>
            </a:pPr>
            <a:r>
              <a:rPr lang="en-US" sz="3200" dirty="0"/>
              <a:t>Restaurant Restrictions</a:t>
            </a:r>
            <a:br>
              <a:rPr lang="en-US" sz="3200" dirty="0"/>
            </a:br>
            <a:r>
              <a:rPr lang="en-US" sz="2000" dirty="0"/>
              <a:t>0 = No Order Found</a:t>
            </a:r>
            <a:br>
              <a:rPr lang="en-US" sz="2000" dirty="0"/>
            </a:br>
            <a:r>
              <a:rPr lang="en-US" sz="2000" dirty="0"/>
              <a:t>1 = Authorized to reopen</a:t>
            </a:r>
            <a:br>
              <a:rPr lang="en-US" sz="2000" dirty="0"/>
            </a:br>
            <a:r>
              <a:rPr lang="en-US" sz="2000" dirty="0"/>
              <a:t>2 = Open with reduced seating and enhanced sanitation.</a:t>
            </a:r>
            <a:br>
              <a:rPr lang="en-US" sz="2000" dirty="0"/>
            </a:br>
            <a:r>
              <a:rPr lang="en-US" sz="2000" dirty="0"/>
              <a:t>3 = Open with reduced seating and enhanced sanitation.</a:t>
            </a:r>
            <a:br>
              <a:rPr lang="en-US" sz="2000" dirty="0"/>
            </a:br>
            <a:r>
              <a:rPr lang="en-US" sz="2000" dirty="0"/>
              <a:t>4 = Curbside/delivery only.</a:t>
            </a:r>
            <a:br>
              <a:rPr lang="en-US" sz="2000" dirty="0"/>
            </a:br>
            <a:r>
              <a:rPr lang="en-US" sz="2000" dirty="0"/>
              <a:t>5 = Closed</a:t>
            </a:r>
            <a:endParaRPr lang="en-US" sz="3200" dirty="0"/>
          </a:p>
          <a:p>
            <a:endParaRPr lang="en-US" sz="3200" dirty="0"/>
          </a:p>
          <a:p>
            <a:pPr marL="285750" indent="-285750">
              <a:buFont typeface="Arial" panose="020B0604020202020204" pitchFamily="34" charset="0"/>
              <a:buChar char="•"/>
            </a:pPr>
            <a:r>
              <a:rPr lang="en-US" sz="3200" dirty="0"/>
              <a:t>Stay at Home Orders</a:t>
            </a:r>
            <a:br>
              <a:rPr lang="en-US" sz="3200" dirty="0"/>
            </a:br>
            <a:r>
              <a:rPr lang="en-US" sz="2000" dirty="0"/>
              <a:t>0 = No Orders</a:t>
            </a:r>
            <a:br>
              <a:rPr lang="en-US" sz="2000" dirty="0"/>
            </a:br>
            <a:r>
              <a:rPr lang="en-US" sz="2000" dirty="0"/>
              <a:t>1 = Recommendation</a:t>
            </a:r>
            <a:br>
              <a:rPr lang="en-US" sz="2000" dirty="0"/>
            </a:br>
            <a:r>
              <a:rPr lang="en-US" sz="2000" dirty="0"/>
              <a:t>2 = Mandatory for at risk individuals in certain areas</a:t>
            </a:r>
            <a:br>
              <a:rPr lang="en-US" sz="2000" dirty="0"/>
            </a:br>
            <a:r>
              <a:rPr lang="en-US" sz="2000" dirty="0"/>
              <a:t>3 = Mandatory for at risk individuals.</a:t>
            </a:r>
            <a:br>
              <a:rPr lang="en-US" sz="2000" dirty="0"/>
            </a:br>
            <a:r>
              <a:rPr lang="en-US" sz="2000" dirty="0"/>
              <a:t>4 = Mandatory for all in certain areas.</a:t>
            </a:r>
            <a:br>
              <a:rPr lang="en-US" sz="2000" dirty="0"/>
            </a:br>
            <a:r>
              <a:rPr lang="en-US" sz="2000" dirty="0"/>
              <a:t>5 = Mandatory for all</a:t>
            </a:r>
            <a:endParaRPr lang="en-US" sz="3200" dirty="0"/>
          </a:p>
          <a:p>
            <a:pPr marL="285750" indent="-285750">
              <a:buFont typeface="Arial" panose="020B0604020202020204" pitchFamily="34" charset="0"/>
              <a:buChar char="•"/>
            </a:pPr>
            <a:endParaRPr lang="en-US" sz="3200" dirty="0"/>
          </a:p>
        </p:txBody>
      </p:sp>
      <p:pic>
        <p:nvPicPr>
          <p:cNvPr id="2" name="Audio 1">
            <a:hlinkClick r:id="" action="ppaction://media"/>
            <a:extLst>
              <a:ext uri="{FF2B5EF4-FFF2-40B4-BE49-F238E27FC236}">
                <a16:creationId xmlns:a16="http://schemas.microsoft.com/office/drawing/2014/main" id="{42B8A67F-C24E-499E-842F-942B9B33EB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33404782"/>
      </p:ext>
    </p:extLst>
  </p:cSld>
  <p:clrMapOvr>
    <a:masterClrMapping/>
  </p:clrMapOvr>
  <mc:AlternateContent xmlns:mc="http://schemas.openxmlformats.org/markup-compatibility/2006">
    <mc:Choice xmlns:p14="http://schemas.microsoft.com/office/powerpoint/2010/main" Requires="p14">
      <p:transition spd="slow" p14:dur="2000" advTm="12618"/>
    </mc:Choice>
    <mc:Fallback>
      <p:transition spd="slow" advTm="12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729D1-5295-41EA-B953-A937103E974C}"/>
              </a:ext>
            </a:extLst>
          </p:cNvPr>
          <p:cNvSpPr>
            <a:spLocks noGrp="1"/>
          </p:cNvSpPr>
          <p:nvPr>
            <p:ph type="title"/>
          </p:nvPr>
        </p:nvSpPr>
        <p:spPr>
          <a:xfrm>
            <a:off x="581192" y="702156"/>
            <a:ext cx="10991683" cy="762545"/>
          </a:xfrm>
        </p:spPr>
        <p:txBody>
          <a:bodyPr/>
          <a:lstStyle/>
          <a:p>
            <a:r>
              <a:rPr lang="en-US" dirty="0"/>
              <a:t>Daily new cases as reported by the states</a:t>
            </a:r>
          </a:p>
        </p:txBody>
      </p:sp>
      <p:pic>
        <p:nvPicPr>
          <p:cNvPr id="2050" name="Picture 2">
            <a:extLst>
              <a:ext uri="{FF2B5EF4-FFF2-40B4-BE49-F238E27FC236}">
                <a16:creationId xmlns:a16="http://schemas.microsoft.com/office/drawing/2014/main" id="{02291B35-9A93-4F0F-A165-04B48095EA82}"/>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581192" y="1458686"/>
            <a:ext cx="8715375" cy="539931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C6D1CFA8-0D94-4E3D-A9D1-30F8A17C0A6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48490320"/>
      </p:ext>
    </p:extLst>
  </p:cSld>
  <p:clrMapOvr>
    <a:masterClrMapping/>
  </p:clrMapOvr>
  <mc:AlternateContent xmlns:mc="http://schemas.openxmlformats.org/markup-compatibility/2006">
    <mc:Choice xmlns:p14="http://schemas.microsoft.com/office/powerpoint/2010/main" Requires="p14">
      <p:transition spd="slow" p14:dur="2000" advTm="20397"/>
    </mc:Choice>
    <mc:Fallback>
      <p:transition spd="slow" advTm="20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02E4E-E620-4C2C-A48B-90F8DE7D891A}"/>
              </a:ext>
            </a:extLst>
          </p:cNvPr>
          <p:cNvSpPr>
            <a:spLocks noGrp="1"/>
          </p:cNvSpPr>
          <p:nvPr>
            <p:ph type="title"/>
          </p:nvPr>
        </p:nvSpPr>
        <p:spPr>
          <a:xfrm>
            <a:off x="581192" y="687868"/>
            <a:ext cx="11029616" cy="926620"/>
          </a:xfrm>
        </p:spPr>
        <p:txBody>
          <a:bodyPr/>
          <a:lstStyle/>
          <a:p>
            <a:r>
              <a:rPr lang="en-US" dirty="0"/>
              <a:t>Predictions of model including Restrictions</a:t>
            </a:r>
          </a:p>
        </p:txBody>
      </p:sp>
      <p:pic>
        <p:nvPicPr>
          <p:cNvPr id="3074" name="Picture 2">
            <a:extLst>
              <a:ext uri="{FF2B5EF4-FFF2-40B4-BE49-F238E27FC236}">
                <a16:creationId xmlns:a16="http://schemas.microsoft.com/office/drawing/2014/main" id="{342809DF-A988-4C09-BE4E-5DFDE3536118}"/>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520442" y="1385890"/>
            <a:ext cx="8409449" cy="53112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1182A41-B883-4AA9-8DDB-4993934C8B9A}"/>
              </a:ext>
            </a:extLst>
          </p:cNvPr>
          <p:cNvSpPr txBox="1"/>
          <p:nvPr/>
        </p:nvSpPr>
        <p:spPr>
          <a:xfrm>
            <a:off x="9101138" y="2386013"/>
            <a:ext cx="2171700" cy="1477328"/>
          </a:xfrm>
          <a:prstGeom prst="rect">
            <a:avLst/>
          </a:prstGeom>
          <a:noFill/>
        </p:spPr>
        <p:txBody>
          <a:bodyPr wrap="square" rtlCol="0">
            <a:spAutoFit/>
          </a:bodyPr>
          <a:lstStyle/>
          <a:p>
            <a:r>
              <a:rPr lang="en-US" dirty="0"/>
              <a:t>Mode for Los Angeles County including restrictions. R2-score = 0.1030</a:t>
            </a:r>
          </a:p>
        </p:txBody>
      </p:sp>
      <p:pic>
        <p:nvPicPr>
          <p:cNvPr id="3" name="Audio 2">
            <a:hlinkClick r:id="" action="ppaction://media"/>
            <a:extLst>
              <a:ext uri="{FF2B5EF4-FFF2-40B4-BE49-F238E27FC236}">
                <a16:creationId xmlns:a16="http://schemas.microsoft.com/office/drawing/2014/main" id="{60747D69-C65C-475F-91DE-D08A5993D8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60793738"/>
      </p:ext>
    </p:extLst>
  </p:cSld>
  <p:clrMapOvr>
    <a:masterClrMapping/>
  </p:clrMapOvr>
  <mc:AlternateContent xmlns:mc="http://schemas.openxmlformats.org/markup-compatibility/2006">
    <mc:Choice xmlns:p14="http://schemas.microsoft.com/office/powerpoint/2010/main" Requires="p14">
      <p:transition spd="slow" p14:dur="2000" advTm="31837"/>
    </mc:Choice>
    <mc:Fallback>
      <p:transition spd="slow" advTm="31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02E4E-E620-4C2C-A48B-90F8DE7D891A}"/>
              </a:ext>
            </a:extLst>
          </p:cNvPr>
          <p:cNvSpPr>
            <a:spLocks noGrp="1"/>
          </p:cNvSpPr>
          <p:nvPr>
            <p:ph type="title"/>
          </p:nvPr>
        </p:nvSpPr>
        <p:spPr>
          <a:xfrm>
            <a:off x="581192" y="687868"/>
            <a:ext cx="11029616" cy="926620"/>
          </a:xfrm>
        </p:spPr>
        <p:txBody>
          <a:bodyPr/>
          <a:lstStyle/>
          <a:p>
            <a:r>
              <a:rPr lang="en-US" dirty="0"/>
              <a:t>Predictions of model without Restrictions</a:t>
            </a:r>
          </a:p>
        </p:txBody>
      </p:sp>
      <p:sp>
        <p:nvSpPr>
          <p:cNvPr id="4" name="TextBox 3">
            <a:extLst>
              <a:ext uri="{FF2B5EF4-FFF2-40B4-BE49-F238E27FC236}">
                <a16:creationId xmlns:a16="http://schemas.microsoft.com/office/drawing/2014/main" id="{51182A41-B883-4AA9-8DDB-4993934C8B9A}"/>
              </a:ext>
            </a:extLst>
          </p:cNvPr>
          <p:cNvSpPr txBox="1"/>
          <p:nvPr/>
        </p:nvSpPr>
        <p:spPr>
          <a:xfrm>
            <a:off x="9101138" y="2386013"/>
            <a:ext cx="2171700" cy="1200329"/>
          </a:xfrm>
          <a:prstGeom prst="rect">
            <a:avLst/>
          </a:prstGeom>
          <a:noFill/>
        </p:spPr>
        <p:txBody>
          <a:bodyPr wrap="square" rtlCol="0">
            <a:spAutoFit/>
          </a:bodyPr>
          <a:lstStyle/>
          <a:p>
            <a:r>
              <a:rPr lang="en-US" dirty="0"/>
              <a:t>Mode for Los Angeles County without restrictions. R2-score = 0.0795</a:t>
            </a:r>
          </a:p>
        </p:txBody>
      </p:sp>
      <p:pic>
        <p:nvPicPr>
          <p:cNvPr id="4098" name="Picture 2">
            <a:extLst>
              <a:ext uri="{FF2B5EF4-FFF2-40B4-BE49-F238E27FC236}">
                <a16:creationId xmlns:a16="http://schemas.microsoft.com/office/drawing/2014/main" id="{45C16839-B1F0-4671-8E09-3499AB3E8B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4302" y="1448952"/>
            <a:ext cx="8686811" cy="5486407"/>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41E9D9BB-919B-4678-8909-6D1FA2ADD64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2112057"/>
      </p:ext>
    </p:extLst>
  </p:cSld>
  <p:clrMapOvr>
    <a:masterClrMapping/>
  </p:clrMapOvr>
  <mc:AlternateContent xmlns:mc="http://schemas.openxmlformats.org/markup-compatibility/2006">
    <mc:Choice xmlns:p14="http://schemas.microsoft.com/office/powerpoint/2010/main" Requires="p14">
      <p:transition spd="slow" p14:dur="2000" advTm="25157"/>
    </mc:Choice>
    <mc:Fallback>
      <p:transition spd="slow" advTm="25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6BF3-D1E5-450F-A070-6C65F342C703}"/>
              </a:ext>
            </a:extLst>
          </p:cNvPr>
          <p:cNvSpPr>
            <a:spLocks noGrp="1"/>
          </p:cNvSpPr>
          <p:nvPr>
            <p:ph type="title"/>
          </p:nvPr>
        </p:nvSpPr>
        <p:spPr/>
        <p:txBody>
          <a:bodyPr>
            <a:normAutofit/>
          </a:bodyPr>
          <a:lstStyle/>
          <a:p>
            <a:r>
              <a:rPr lang="en-US" sz="2400" dirty="0"/>
              <a:t>Correlation of new cases to gathering bans and stay at home orders</a:t>
            </a:r>
          </a:p>
        </p:txBody>
      </p:sp>
      <p:sp>
        <p:nvSpPr>
          <p:cNvPr id="3" name="Text Placeholder 2">
            <a:extLst>
              <a:ext uri="{FF2B5EF4-FFF2-40B4-BE49-F238E27FC236}">
                <a16:creationId xmlns:a16="http://schemas.microsoft.com/office/drawing/2014/main" id="{CED51D75-B88D-4ED1-ABD0-B244CAEEE298}"/>
              </a:ext>
            </a:extLst>
          </p:cNvPr>
          <p:cNvSpPr>
            <a:spLocks noGrp="1"/>
          </p:cNvSpPr>
          <p:nvPr>
            <p:ph type="body" idx="1"/>
          </p:nvPr>
        </p:nvSpPr>
        <p:spPr/>
        <p:txBody>
          <a:bodyPr/>
          <a:lstStyle/>
          <a:p>
            <a:r>
              <a:rPr lang="en-US" dirty="0"/>
              <a:t>Correlation = -0.072</a:t>
            </a:r>
          </a:p>
        </p:txBody>
      </p:sp>
      <p:sp>
        <p:nvSpPr>
          <p:cNvPr id="5" name="Text Placeholder 4">
            <a:extLst>
              <a:ext uri="{FF2B5EF4-FFF2-40B4-BE49-F238E27FC236}">
                <a16:creationId xmlns:a16="http://schemas.microsoft.com/office/drawing/2014/main" id="{E3D97614-59AC-4AEF-94CC-979E47E189EE}"/>
              </a:ext>
            </a:extLst>
          </p:cNvPr>
          <p:cNvSpPr>
            <a:spLocks noGrp="1"/>
          </p:cNvSpPr>
          <p:nvPr>
            <p:ph type="body" sz="quarter" idx="3"/>
          </p:nvPr>
        </p:nvSpPr>
        <p:spPr/>
        <p:txBody>
          <a:bodyPr/>
          <a:lstStyle/>
          <a:p>
            <a:r>
              <a:rPr lang="en-US" dirty="0"/>
              <a:t>Correlation = -0.044</a:t>
            </a:r>
          </a:p>
        </p:txBody>
      </p:sp>
      <p:pic>
        <p:nvPicPr>
          <p:cNvPr id="5126" name="Picture 6">
            <a:extLst>
              <a:ext uri="{FF2B5EF4-FFF2-40B4-BE49-F238E27FC236}">
                <a16:creationId xmlns:a16="http://schemas.microsoft.com/office/drawing/2014/main" id="{8548EC8C-EC83-4F52-BFDE-EA9E5BC986AD}"/>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581192" y="2925763"/>
            <a:ext cx="5194768" cy="343455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239FBEE4-D841-4A00-902F-34DA7A5F994A}"/>
              </a:ext>
            </a:extLst>
          </p:cNvPr>
          <p:cNvPicPr>
            <a:picLocks noGrp="1" noChangeAspect="1" noChangeArrowheads="1"/>
          </p:cNvPicPr>
          <p:nvPr>
            <p:ph sz="quarter" idx="4"/>
          </p:nvPr>
        </p:nvPicPr>
        <p:blipFill>
          <a:blip r:embed="rId6">
            <a:extLst>
              <a:ext uri="{28A0092B-C50C-407E-A947-70E740481C1C}">
                <a14:useLocalDpi xmlns:a14="http://schemas.microsoft.com/office/drawing/2010/main" val="0"/>
              </a:ext>
            </a:extLst>
          </a:blip>
          <a:srcRect/>
          <a:stretch>
            <a:fillRect/>
          </a:stretch>
        </p:blipFill>
        <p:spPr bwMode="auto">
          <a:xfrm>
            <a:off x="6444612" y="2925763"/>
            <a:ext cx="5166196" cy="3415667"/>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A4E3B986-F68D-4D9F-AEB8-EDB149C1F5B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50373452"/>
      </p:ext>
    </p:extLst>
  </p:cSld>
  <p:clrMapOvr>
    <a:masterClrMapping/>
  </p:clrMapOvr>
  <mc:AlternateContent xmlns:mc="http://schemas.openxmlformats.org/markup-compatibility/2006">
    <mc:Choice xmlns:p14="http://schemas.microsoft.com/office/powerpoint/2010/main" Requires="p14">
      <p:transition spd="slow" p14:dur="2000" advTm="35293"/>
    </mc:Choice>
    <mc:Fallback>
      <p:transition spd="slow" advTm="35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4CAB2-E74A-445D-B0B8-1D77919774B1}"/>
              </a:ext>
            </a:extLst>
          </p:cNvPr>
          <p:cNvSpPr>
            <a:spLocks noGrp="1"/>
          </p:cNvSpPr>
          <p:nvPr>
            <p:ph type="title"/>
          </p:nvPr>
        </p:nvSpPr>
        <p:spPr/>
        <p:txBody>
          <a:bodyPr>
            <a:normAutofit/>
          </a:bodyPr>
          <a:lstStyle/>
          <a:p>
            <a:r>
              <a:rPr lang="en-US" sz="2200" dirty="0"/>
              <a:t>Correlation of new cases to restaurant restrictions and mask mandates</a:t>
            </a:r>
          </a:p>
        </p:txBody>
      </p:sp>
      <p:sp>
        <p:nvSpPr>
          <p:cNvPr id="3" name="Text Placeholder 2">
            <a:extLst>
              <a:ext uri="{FF2B5EF4-FFF2-40B4-BE49-F238E27FC236}">
                <a16:creationId xmlns:a16="http://schemas.microsoft.com/office/drawing/2014/main" id="{C1C134A4-971C-49CE-8E03-2E07C3A6E487}"/>
              </a:ext>
            </a:extLst>
          </p:cNvPr>
          <p:cNvSpPr>
            <a:spLocks noGrp="1"/>
          </p:cNvSpPr>
          <p:nvPr>
            <p:ph type="body" idx="1"/>
          </p:nvPr>
        </p:nvSpPr>
        <p:spPr/>
        <p:txBody>
          <a:bodyPr/>
          <a:lstStyle/>
          <a:p>
            <a:r>
              <a:rPr lang="en-US" dirty="0"/>
              <a:t>Correlation = -0.152</a:t>
            </a:r>
          </a:p>
        </p:txBody>
      </p:sp>
      <p:sp>
        <p:nvSpPr>
          <p:cNvPr id="5" name="Text Placeholder 4">
            <a:extLst>
              <a:ext uri="{FF2B5EF4-FFF2-40B4-BE49-F238E27FC236}">
                <a16:creationId xmlns:a16="http://schemas.microsoft.com/office/drawing/2014/main" id="{5C33F60B-6836-4B97-A434-148757E93192}"/>
              </a:ext>
            </a:extLst>
          </p:cNvPr>
          <p:cNvSpPr>
            <a:spLocks noGrp="1"/>
          </p:cNvSpPr>
          <p:nvPr>
            <p:ph type="body" sz="quarter" idx="3"/>
          </p:nvPr>
        </p:nvSpPr>
        <p:spPr/>
        <p:txBody>
          <a:bodyPr/>
          <a:lstStyle/>
          <a:p>
            <a:r>
              <a:rPr lang="en-US" dirty="0"/>
              <a:t>Correlation = -0.142</a:t>
            </a:r>
          </a:p>
        </p:txBody>
      </p:sp>
      <p:pic>
        <p:nvPicPr>
          <p:cNvPr id="6146" name="Picture 2">
            <a:extLst>
              <a:ext uri="{FF2B5EF4-FFF2-40B4-BE49-F238E27FC236}">
                <a16:creationId xmlns:a16="http://schemas.microsoft.com/office/drawing/2014/main" id="{E1C74D0D-D4EA-46D7-AFD0-27FC90CC5733}"/>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250042" y="2925763"/>
            <a:ext cx="5525918" cy="36535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E6DEC51B-67E4-4741-9FF4-6FC5BC8BED3D}"/>
              </a:ext>
            </a:extLst>
          </p:cNvPr>
          <p:cNvPicPr>
            <a:picLocks noGrp="1" noChangeAspect="1" noChangeArrowheads="1"/>
          </p:cNvPicPr>
          <p:nvPr>
            <p:ph sz="quarter" idx="4"/>
          </p:nvPr>
        </p:nvPicPr>
        <p:blipFill>
          <a:blip r:embed="rId6">
            <a:extLst>
              <a:ext uri="{28A0092B-C50C-407E-A947-70E740481C1C}">
                <a14:useLocalDpi xmlns:a14="http://schemas.microsoft.com/office/drawing/2010/main" val="0"/>
              </a:ext>
            </a:extLst>
          </a:blip>
          <a:srcRect/>
          <a:stretch>
            <a:fillRect/>
          </a:stretch>
        </p:blipFill>
        <p:spPr bwMode="auto">
          <a:xfrm>
            <a:off x="6416040" y="2925762"/>
            <a:ext cx="5525916" cy="3653499"/>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32440C64-1DF0-4724-A847-32E296B1FBC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81711177"/>
      </p:ext>
    </p:extLst>
  </p:cSld>
  <p:clrMapOvr>
    <a:masterClrMapping/>
  </p:clrMapOvr>
  <mc:AlternateContent xmlns:mc="http://schemas.openxmlformats.org/markup-compatibility/2006">
    <mc:Choice xmlns:p14="http://schemas.microsoft.com/office/powerpoint/2010/main" Requires="p14">
      <p:transition spd="slow" p14:dur="2000" advTm="27163"/>
    </mc:Choice>
    <mc:Fallback>
      <p:transition spd="slow" advTm="27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DDE1-1311-4499-93E8-5388B654A070}"/>
              </a:ext>
            </a:extLst>
          </p:cNvPr>
          <p:cNvSpPr>
            <a:spLocks noGrp="1"/>
          </p:cNvSpPr>
          <p:nvPr>
            <p:ph type="title"/>
          </p:nvPr>
        </p:nvSpPr>
        <p:spPr/>
        <p:txBody>
          <a:bodyPr/>
          <a:lstStyle/>
          <a:p>
            <a:r>
              <a:rPr lang="en-US" dirty="0" err="1"/>
              <a:t>Recomendations</a:t>
            </a:r>
            <a:endParaRPr lang="en-US" dirty="0"/>
          </a:p>
        </p:txBody>
      </p:sp>
      <p:sp>
        <p:nvSpPr>
          <p:cNvPr id="3" name="TextBox 2">
            <a:extLst>
              <a:ext uri="{FF2B5EF4-FFF2-40B4-BE49-F238E27FC236}">
                <a16:creationId xmlns:a16="http://schemas.microsoft.com/office/drawing/2014/main" id="{9BE7EAE9-5D34-4DB4-AD11-5DF5EC96EEE3}"/>
              </a:ext>
            </a:extLst>
          </p:cNvPr>
          <p:cNvSpPr txBox="1"/>
          <p:nvPr/>
        </p:nvSpPr>
        <p:spPr>
          <a:xfrm>
            <a:off x="771525" y="2143125"/>
            <a:ext cx="10458450"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Tentatively suggest slight benefit of regulations.</a:t>
            </a:r>
          </a:p>
          <a:p>
            <a:pPr marL="285750" indent="-285750">
              <a:buFont typeface="Arial" panose="020B0604020202020204" pitchFamily="34" charset="0"/>
              <a:buChar char="•"/>
            </a:pPr>
            <a:r>
              <a:rPr lang="en-US" sz="2000" dirty="0"/>
              <a:t>Implement better models to increase accuracy </a:t>
            </a:r>
          </a:p>
          <a:p>
            <a:pPr marL="285750" indent="-285750">
              <a:buFont typeface="Arial" panose="020B0604020202020204" pitchFamily="34" charset="0"/>
              <a:buChar char="•"/>
            </a:pPr>
            <a:r>
              <a:rPr lang="en-US" sz="2000" dirty="0"/>
              <a:t>Use improved models to measure effect of regulations</a:t>
            </a:r>
          </a:p>
        </p:txBody>
      </p:sp>
      <p:pic>
        <p:nvPicPr>
          <p:cNvPr id="4" name="Audio 3">
            <a:hlinkClick r:id="" action="ppaction://media"/>
            <a:extLst>
              <a:ext uri="{FF2B5EF4-FFF2-40B4-BE49-F238E27FC236}">
                <a16:creationId xmlns:a16="http://schemas.microsoft.com/office/drawing/2014/main" id="{B4906132-90D9-44EE-8284-C94BB489BD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0232054"/>
      </p:ext>
    </p:extLst>
  </p:cSld>
  <p:clrMapOvr>
    <a:masterClrMapping/>
  </p:clrMapOvr>
  <mc:AlternateContent xmlns:mc="http://schemas.openxmlformats.org/markup-compatibility/2006">
    <mc:Choice xmlns:p14="http://schemas.microsoft.com/office/powerpoint/2010/main" Requires="p14">
      <p:transition spd="slow" p14:dur="2000" advTm="52324"/>
    </mc:Choice>
    <mc:Fallback>
      <p:transition spd="slow" advTm="523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2.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{75E47C7C-385C-45A6-8C60-85E8AFE9421E}tf67061901_win32</Template>
  <TotalTime>208</TotalTime>
  <Words>842</Words>
  <Application>Microsoft Office PowerPoint</Application>
  <PresentationFormat>Widescreen</PresentationFormat>
  <Paragraphs>62</Paragraphs>
  <Slides>11</Slides>
  <Notes>9</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Calibri Light</vt:lpstr>
      <vt:lpstr>Franklin Gothic Book</vt:lpstr>
      <vt:lpstr>Franklin Gothic Demi</vt:lpstr>
      <vt:lpstr>Gill Sans MT</vt:lpstr>
      <vt:lpstr>Wingdings 2</vt:lpstr>
      <vt:lpstr>DividendVTI</vt:lpstr>
      <vt:lpstr>Covid – 19 Restrictions and their effect on the spread of the virus</vt:lpstr>
      <vt:lpstr>PowerPoint Presentation</vt:lpstr>
      <vt:lpstr>PowerPoint Presentation</vt:lpstr>
      <vt:lpstr>Daily new cases as reported by the states</vt:lpstr>
      <vt:lpstr>Predictions of model including Restrictions</vt:lpstr>
      <vt:lpstr>Predictions of model without Restrictions</vt:lpstr>
      <vt:lpstr>Correlation of new cases to gathering bans and stay at home orders</vt:lpstr>
      <vt:lpstr>Correlation of new cases to restaurant restrictions and mask mandates</vt:lpstr>
      <vt:lpstr>Recomendations</vt:lpstr>
      <vt:lpstr>Questions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 19 Restrictions and their effect on the spread of the virus</dc:title>
  <dc:creator>Aaron Kohn</dc:creator>
  <cp:lastModifiedBy>Aaron Kohn</cp:lastModifiedBy>
  <cp:revision>6</cp:revision>
  <dcterms:created xsi:type="dcterms:W3CDTF">2022-04-11T01:22:22Z</dcterms:created>
  <dcterms:modified xsi:type="dcterms:W3CDTF">2022-04-11T16:39:32Z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